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  <p:sldMasterId id="2147484401" r:id="rId2"/>
    <p:sldMasterId id="2147484439" r:id="rId3"/>
    <p:sldMasterId id="2147484451" r:id="rId4"/>
    <p:sldMasterId id="2147484464" r:id="rId5"/>
    <p:sldMasterId id="2147484524" r:id="rId6"/>
    <p:sldMasterId id="2147484548" r:id="rId7"/>
  </p:sldMasterIdLst>
  <p:notesMasterIdLst>
    <p:notesMasterId r:id="rId12"/>
  </p:notesMasterIdLst>
  <p:handoutMasterIdLst>
    <p:handoutMasterId r:id="rId13"/>
  </p:handoutMasterIdLst>
  <p:sldIdLst>
    <p:sldId id="636" r:id="rId8"/>
    <p:sldId id="630" r:id="rId9"/>
    <p:sldId id="631" r:id="rId10"/>
    <p:sldId id="640" r:id="rId11"/>
  </p:sldIdLst>
  <p:sldSz cx="9144000" cy="6858000" type="screen4x3"/>
  <p:notesSz cx="6761163" cy="9942513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DE75"/>
    <a:srgbClr val="006600"/>
    <a:srgbClr val="C7E4E3"/>
    <a:srgbClr val="7DBDBD"/>
    <a:srgbClr val="0000CC"/>
    <a:srgbClr val="006666"/>
    <a:srgbClr val="E5EEFB"/>
    <a:srgbClr val="99CCFF"/>
    <a:srgbClr val="B2B2B2"/>
    <a:srgbClr val="CC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5775" autoAdjust="0"/>
  </p:normalViewPr>
  <p:slideViewPr>
    <p:cSldViewPr>
      <p:cViewPr>
        <p:scale>
          <a:sx n="60" d="100"/>
          <a:sy n="60" d="100"/>
        </p:scale>
        <p:origin x="-1939" y="-60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90" y="-90"/>
      </p:cViewPr>
      <p:guideLst>
        <p:guide orient="horz" pos="3130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795D28E-06DA-4173-A2E8-11E28DAF20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51097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484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1225"/>
            <a:ext cx="5408613" cy="4476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689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EDFFD96-1DB2-4253-A159-18AB5DE609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973082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5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8.bin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1.bin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4.bin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6900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6901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8914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8915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0962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0963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3010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3011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5058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5059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4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vmlDrawing" Target="../drawings/vmlDrawing5.v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oleObject" Target="../embeddings/oleObject7.bin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vmlDrawing" Target="../drawings/vmlDrawing7.v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oleObject" Target="../embeddings/oleObject10.bin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2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vmlDrawing" Target="../drawings/vmlDrawing9.v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oleObject" Target="../embeddings/oleObject13.bin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5859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78" r:id="rId2"/>
    <p:sldLayoutId id="2147484379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5" r:id="rId9"/>
    <p:sldLayoutId id="2147484386" r:id="rId10"/>
    <p:sldLayoutId id="21474843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7890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02" r:id="rId1"/>
    <p:sldLayoutId id="2147484403" r:id="rId2"/>
    <p:sldLayoutId id="2147484404" r:id="rId3"/>
    <p:sldLayoutId id="2147484405" r:id="rId4"/>
    <p:sldLayoutId id="2147484406" r:id="rId5"/>
    <p:sldLayoutId id="2147484407" r:id="rId6"/>
    <p:sldLayoutId id="2147484408" r:id="rId7"/>
    <p:sldLayoutId id="2147484409" r:id="rId8"/>
    <p:sldLayoutId id="2147484410" r:id="rId9"/>
    <p:sldLayoutId id="2147484411" r:id="rId10"/>
    <p:sldLayoutId id="2147484412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9938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  <p:sldLayoutId id="2147484447" r:id="rId8"/>
    <p:sldLayoutId id="2147484448" r:id="rId9"/>
    <p:sldLayoutId id="2147484449" r:id="rId10"/>
    <p:sldLayoutId id="2147484450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52" r:id="rId1"/>
    <p:sldLayoutId id="2147484453" r:id="rId2"/>
    <p:sldLayoutId id="2147484454" r:id="rId3"/>
    <p:sldLayoutId id="2147484455" r:id="rId4"/>
    <p:sldLayoutId id="2147484456" r:id="rId5"/>
    <p:sldLayoutId id="2147484457" r:id="rId6"/>
    <p:sldLayoutId id="2147484458" r:id="rId7"/>
    <p:sldLayoutId id="2147484459" r:id="rId8"/>
    <p:sldLayoutId id="2147484460" r:id="rId9"/>
    <p:sldLayoutId id="2147484461" r:id="rId10"/>
    <p:sldLayoutId id="2147484462" r:id="rId11"/>
    <p:sldLayoutId id="2147484463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1986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4034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07.06.2016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245F4-C9A4-4315-BEF2-11B6D78145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9" r:id="rId1"/>
    <p:sldLayoutId id="2147484550" r:id="rId2"/>
    <p:sldLayoutId id="2147484551" r:id="rId3"/>
    <p:sldLayoutId id="2147484552" r:id="rId4"/>
    <p:sldLayoutId id="2147484553" r:id="rId5"/>
    <p:sldLayoutId id="2147484554" r:id="rId6"/>
    <p:sldLayoutId id="2147484555" r:id="rId7"/>
    <p:sldLayoutId id="2147484556" r:id="rId8"/>
    <p:sldLayoutId id="2147484557" r:id="rId9"/>
    <p:sldLayoutId id="2147484558" r:id="rId10"/>
    <p:sldLayoutId id="2147484559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296" cy="1143000"/>
          </a:xfrm>
        </p:spPr>
        <p:txBody>
          <a:bodyPr/>
          <a:lstStyle/>
          <a:p>
            <a:r>
              <a:rPr lang="ru-RU" altLang="ru-RU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О ЕГЭ по географии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544616"/>
          </a:xfrm>
        </p:spPr>
        <p:txBody>
          <a:bodyPr/>
          <a:lstStyle/>
          <a:p>
            <a:pPr indent="0" algn="just">
              <a:spcBef>
                <a:spcPts val="1200"/>
              </a:spcBef>
              <a:buNone/>
            </a:pPr>
            <a:endParaRPr lang="ru-RU" sz="900" dirty="0" smtClean="0">
              <a:latin typeface="Calibri" pitchFamily="34" charset="0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800" dirty="0" smtClean="0">
                <a:latin typeface="Calibri" pitchFamily="34" charset="0"/>
              </a:rPr>
              <a:t>Более 17 тысяч участников основного </a:t>
            </a:r>
            <a:br>
              <a:rPr lang="ru-RU" sz="2800" dirty="0" smtClean="0">
                <a:latin typeface="Calibri" pitchFamily="34" charset="0"/>
              </a:rPr>
            </a:br>
            <a:r>
              <a:rPr lang="ru-RU" sz="2800" dirty="0" smtClean="0">
                <a:latin typeface="Calibri" pitchFamily="34" charset="0"/>
              </a:rPr>
              <a:t>периода ЕГЭ  по географии</a:t>
            </a:r>
          </a:p>
          <a:p>
            <a:pPr algn="just">
              <a:spcBef>
                <a:spcPts val="1200"/>
              </a:spcBef>
              <a:buNone/>
            </a:pPr>
            <a:endParaRPr lang="ru-RU" sz="2800" dirty="0" smtClean="0">
              <a:latin typeface="Calibri" pitchFamily="34" charset="0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800" dirty="0" smtClean="0">
                <a:latin typeface="Calibri" pitchFamily="34" charset="0"/>
              </a:rPr>
              <a:t> В 2016 г. экзаменационная модель изменилась: исключены </a:t>
            </a:r>
            <a:r>
              <a:rPr lang="ru-RU" sz="2800" smtClean="0">
                <a:latin typeface="Calibri" pitchFamily="34" charset="0"/>
              </a:rPr>
              <a:t>все </a:t>
            </a:r>
            <a:r>
              <a:rPr lang="ru-RU" sz="2800" smtClean="0">
                <a:latin typeface="Calibri" pitchFamily="34" charset="0"/>
              </a:rPr>
              <a:t>задания с </a:t>
            </a:r>
            <a:r>
              <a:rPr lang="ru-RU" sz="2800" dirty="0" smtClean="0">
                <a:latin typeface="Calibri" pitchFamily="34" charset="0"/>
              </a:rPr>
              <a:t>выбором одного ответа из четырех, разработаны новые </a:t>
            </a:r>
            <a:r>
              <a:rPr lang="ru-RU" sz="2800" smtClean="0">
                <a:latin typeface="Calibri" pitchFamily="34" charset="0"/>
              </a:rPr>
              <a:t>модели </a:t>
            </a:r>
            <a:r>
              <a:rPr lang="ru-RU" sz="2800" smtClean="0">
                <a:latin typeface="Calibri" pitchFamily="34" charset="0"/>
              </a:rPr>
              <a:t>заданий</a:t>
            </a:r>
          </a:p>
          <a:p>
            <a:pPr algn="just">
              <a:spcBef>
                <a:spcPts val="1200"/>
              </a:spcBef>
              <a:buNone/>
            </a:pPr>
            <a:endParaRPr lang="ru-RU" sz="2800" dirty="0" smtClean="0">
              <a:latin typeface="Calibri" pitchFamily="34" charset="0"/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800" dirty="0" smtClean="0">
                <a:latin typeface="Calibri" pitchFamily="34" charset="0"/>
              </a:rPr>
              <a:t>В 2016 г. в КИМ включены справочные материалы – контурные карты мира и России</a:t>
            </a:r>
          </a:p>
          <a:p>
            <a:pPr algn="ctr">
              <a:spcBef>
                <a:spcPts val="1200"/>
              </a:spcBef>
              <a:buNone/>
            </a:pPr>
            <a:r>
              <a:rPr lang="ru-RU" sz="2800" dirty="0" smtClean="0">
                <a:solidFill>
                  <a:srgbClr val="FF0000"/>
                </a:solidFill>
                <a:latin typeface="Calibri" pitchFamily="34" charset="0"/>
              </a:rPr>
              <a:t>Уровень сложности экзамена не изменился</a:t>
            </a:r>
            <a:endParaRPr lang="ru-RU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4" name="Рисунок 3" descr="fi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899592" y="1052736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460432" cy="5589240"/>
          </a:xfrm>
        </p:spPr>
        <p:txBody>
          <a:bodyPr>
            <a:normAutofit/>
          </a:bodyPr>
          <a:lstStyle/>
          <a:p>
            <a:pPr marL="173038" indent="0" algn="just">
              <a:buNone/>
            </a:pPr>
            <a:r>
              <a:rPr lang="ru-RU" sz="2600" dirty="0" smtClean="0"/>
              <a:t>Тенденция к снижению доли слабо подготовленных и увеличению доли участников с высоким уровнем подготовки.</a:t>
            </a: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lvl="0" indent="0" algn="just">
              <a:buNone/>
            </a:pPr>
            <a:endParaRPr lang="ru-RU" sz="2600" dirty="0" smtClean="0"/>
          </a:p>
          <a:p>
            <a:pPr marL="173038" lvl="0" indent="0" algn="just">
              <a:buNone/>
            </a:pPr>
            <a:endParaRPr lang="ru-RU" sz="14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en-US" sz="2600" dirty="0" smtClean="0"/>
          </a:p>
          <a:p>
            <a:pPr marL="173038" indent="0" algn="just">
              <a:buNone/>
            </a:pPr>
            <a:endParaRPr lang="ru-RU" sz="900" dirty="0" smtClean="0"/>
          </a:p>
          <a:p>
            <a:pPr>
              <a:buNone/>
            </a:pP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99592" y="0"/>
            <a:ext cx="7725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>Уровень подготовки </a:t>
            </a:r>
            <a:r>
              <a:rPr lang="en-US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/>
            </a:r>
            <a:br>
              <a:rPr lang="en-US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</a:b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ea typeface="+mj-ea"/>
                <a:cs typeface="+mj-cs"/>
              </a:rPr>
              <a:t>участников ЕГЭ по географии</a:t>
            </a:r>
          </a:p>
        </p:txBody>
      </p:sp>
      <p:pic>
        <p:nvPicPr>
          <p:cNvPr id="5" name="Рисунок 4" descr="fi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899592" y="1052736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7544" y="2708920"/>
          <a:ext cx="8208912" cy="2705865"/>
        </p:xfrm>
        <a:graphic>
          <a:graphicData uri="http://schemas.openxmlformats.org/drawingml/2006/table">
            <a:tbl>
              <a:tblPr/>
              <a:tblGrid>
                <a:gridCol w="2052228"/>
                <a:gridCol w="2052228"/>
                <a:gridCol w="2052228"/>
                <a:gridCol w="2052228"/>
              </a:tblGrid>
              <a:tr h="39277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32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Диапазон тестовых баллов</a:t>
                      </a:r>
                      <a:endParaRPr lang="ru-RU" sz="2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2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0-40</a:t>
                      </a:r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41-60</a:t>
                      </a:r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61-100</a:t>
                      </a:r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</a:tr>
              <a:tr h="6546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2016</a:t>
                      </a:r>
                      <a:endParaRPr lang="ru-RU" sz="32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19,7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7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75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2015</a:t>
                      </a:r>
                      <a:endParaRPr lang="ru-RU" sz="32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7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75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2014</a:t>
                      </a:r>
                      <a:endParaRPr lang="ru-RU" sz="32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7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7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467544" y="1805619"/>
            <a:ext cx="8280920" cy="40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Минимальный балл – 37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314"/>
            <a:ext cx="8460432" cy="1214446"/>
          </a:xfrm>
        </p:spPr>
        <p:txBody>
          <a:bodyPr>
            <a:normAutofit/>
          </a:bodyPr>
          <a:lstStyle/>
          <a:p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Минимальный балл ЕГЭ по географии</a:t>
            </a:r>
            <a:endParaRPr lang="ru-RU" altLang="ru-RU" sz="36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pic>
        <p:nvPicPr>
          <p:cNvPr id="4" name="Рисунок 3" descr="fi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 bwMode="auto">
          <a:xfrm>
            <a:off x="899592" y="1124744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39552" y="2924944"/>
          <a:ext cx="7992888" cy="2210002"/>
        </p:xfrm>
        <a:graphic>
          <a:graphicData uri="http://schemas.openxmlformats.org/drawingml/2006/table">
            <a:tbl>
              <a:tblPr/>
              <a:tblGrid>
                <a:gridCol w="3062695"/>
                <a:gridCol w="4930193"/>
              </a:tblGrid>
              <a:tr h="9298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600" b="1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600" b="1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Не преодолели  мин. границы  участники </a:t>
                      </a:r>
                      <a:r>
                        <a:rPr lang="ru-RU" sz="2600" b="1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600" b="1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в 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4E3"/>
                    </a:solidFill>
                  </a:tcPr>
                </a:tc>
              </a:tr>
              <a:tr h="338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13,0</a:t>
                      </a:r>
                      <a:endParaRPr lang="ru-RU" sz="2800" kern="120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15,8</a:t>
                      </a:r>
                      <a:endParaRPr lang="ru-RU" sz="2800" kern="1200" dirty="0">
                        <a:solidFill>
                          <a:srgbClr val="000000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15,5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1143000"/>
          </a:xfrm>
        </p:spPr>
        <p:txBody>
          <a:bodyPr>
            <a:normAutofit fontScale="90000"/>
          </a:bodyPr>
          <a:lstStyle/>
          <a:p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Лучше, чем в 2015 году, выполнены задания, проверяющие</a:t>
            </a:r>
            <a:endParaRPr lang="ru-RU" altLang="ru-RU" sz="36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pic>
        <p:nvPicPr>
          <p:cNvPr id="6" name="Рисунок 5" descr="fip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571500" cy="8382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899592" y="980728"/>
            <a:ext cx="792088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Прямоугольник 7"/>
          <p:cNvSpPr/>
          <p:nvPr/>
        </p:nvSpPr>
        <p:spPr>
          <a:xfrm>
            <a:off x="251520" y="1484784"/>
            <a:ext cx="8712968" cy="472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картографические умения, </a:t>
            </a:r>
          </a:p>
          <a:p>
            <a:pPr algn="just"/>
            <a:endParaRPr lang="ru-RU" sz="800" dirty="0" smtClean="0"/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умение определять по статистическим источникам информации тенденции развития природных, социально-экономических и </a:t>
            </a:r>
            <a:r>
              <a:rPr lang="ru-RU" sz="2400" dirty="0" err="1" smtClean="0"/>
              <a:t>геоэкологических</a:t>
            </a:r>
            <a:r>
              <a:rPr lang="ru-RU" sz="2400" dirty="0" smtClean="0"/>
              <a:t> объектов, процессов и явлений,</a:t>
            </a:r>
          </a:p>
          <a:p>
            <a:pPr algn="just"/>
            <a:endParaRPr lang="ru-RU" sz="800" dirty="0" smtClean="0">
              <a:latin typeface="Calibri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понимание географических закономерностей, </a:t>
            </a:r>
          </a:p>
          <a:p>
            <a:pPr algn="just"/>
            <a:endParaRPr lang="ru-RU" sz="800" dirty="0" smtClean="0"/>
          </a:p>
          <a:p>
            <a:pPr algn="just"/>
            <a:endParaRPr lang="ru-RU" sz="800" dirty="0" smtClean="0"/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знание особенностей размещения населения по территории России и мира,</a:t>
            </a:r>
          </a:p>
          <a:p>
            <a:pPr algn="just"/>
            <a:endParaRPr lang="ru-RU" sz="800" dirty="0" smtClean="0"/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знание крупнейших городов России.</a:t>
            </a:r>
          </a:p>
          <a:p>
            <a:pPr algn="just"/>
            <a:endParaRPr lang="ru-RU" sz="800" dirty="0" smtClean="0"/>
          </a:p>
          <a:p>
            <a:pPr algn="just">
              <a:lnSpc>
                <a:spcPct val="80000"/>
              </a:lnSpc>
            </a:pPr>
            <a:endParaRPr lang="ru-RU" sz="2300" dirty="0" smtClean="0">
              <a:latin typeface="Calibri" pitchFamily="34" charset="0"/>
            </a:endParaRPr>
          </a:p>
          <a:p>
            <a:pPr algn="just">
              <a:lnSpc>
                <a:spcPct val="80000"/>
              </a:lnSpc>
            </a:pPr>
            <a:endParaRPr lang="ru-RU" sz="23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_ФИПИ_2016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_ФИПИ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8728</TotalTime>
  <Words>122</Words>
  <Application>Microsoft Office PowerPoint</Application>
  <PresentationFormat>Экран (4:3)</PresentationFormat>
  <Paragraphs>72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Тема1</vt:lpstr>
      <vt:lpstr>1_Тема1</vt:lpstr>
      <vt:lpstr>Тема_ФИПИ_2016</vt:lpstr>
      <vt:lpstr>Тема_ФИПИ</vt:lpstr>
      <vt:lpstr>2_Тема1</vt:lpstr>
      <vt:lpstr>3_Тема1</vt:lpstr>
      <vt:lpstr>Тема Office</vt:lpstr>
      <vt:lpstr>Точечный рисунок</vt:lpstr>
      <vt:lpstr>О ЕГЭ по географии</vt:lpstr>
      <vt:lpstr>Слайд 2</vt:lpstr>
      <vt:lpstr>Минимальный балл ЕГЭ по географии</vt:lpstr>
      <vt:lpstr>Лучше, чем в 2015 году, выполнены задания, проверяющие</vt:lpstr>
    </vt:vector>
  </TitlesOfParts>
  <Company>FIPI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Kotova O.A.</cp:lastModifiedBy>
  <cp:revision>820</cp:revision>
  <cp:lastPrinted>2014-09-25T10:46:37Z</cp:lastPrinted>
  <dcterms:created xsi:type="dcterms:W3CDTF">2005-03-25T14:40:30Z</dcterms:created>
  <dcterms:modified xsi:type="dcterms:W3CDTF">2016-06-07T18:23:59Z</dcterms:modified>
</cp:coreProperties>
</file>